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82" d="100"/>
          <a:sy n="82" d="100"/>
        </p:scale>
        <p:origin x="-102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EC226-759E-41F4-83D2-44820F6A9AEF}" type="datetimeFigureOut">
              <a:rPr lang="en-US" smtClean="0"/>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9285F-2E73-47CB-9DC3-8AA5ACAF694E}" type="slidenum">
              <a:rPr lang="en-US" smtClean="0"/>
              <a:t>‹#›</a:t>
            </a:fld>
            <a:endParaRPr lang="en-US"/>
          </a:p>
        </p:txBody>
      </p:sp>
    </p:spTree>
    <p:extLst>
      <p:ext uri="{BB962C8B-B14F-4D97-AF65-F5344CB8AC3E}">
        <p14:creationId xmlns:p14="http://schemas.microsoft.com/office/powerpoint/2010/main" val="3539644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40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B99285F-2E73-47CB-9DC3-8AA5ACAF694E}" type="slidenum">
              <a:rPr lang="en-US" smtClean="0"/>
              <a:t>1</a:t>
            </a:fld>
            <a:endParaRPr lang="en-US"/>
          </a:p>
        </p:txBody>
      </p:sp>
    </p:spTree>
    <p:extLst>
      <p:ext uri="{BB962C8B-B14F-4D97-AF65-F5344CB8AC3E}">
        <p14:creationId xmlns:p14="http://schemas.microsoft.com/office/powerpoint/2010/main" val="2280299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DF9765-E4A7-4E55-B72B-CAF86D472770}" type="datetime1">
              <a:rPr lang="en-US" smtClean="0"/>
              <a:t>4/1/2020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 Amina Muazzam</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A46235-77AE-4CD1-B959-857A0F8412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715D5-2780-4E00-8AC9-B263659D7F96}" type="datetime1">
              <a:rPr lang="en-US" smtClean="0"/>
              <a:t>4/1/2020</a:t>
            </a:fld>
            <a:endParaRPr lang="en-US"/>
          </a:p>
        </p:txBody>
      </p:sp>
      <p:sp>
        <p:nvSpPr>
          <p:cNvPr id="5" name="Footer Placeholder 4"/>
          <p:cNvSpPr>
            <a:spLocks noGrp="1"/>
          </p:cNvSpPr>
          <p:nvPr>
            <p:ph type="ftr" sz="quarter" idx="11"/>
          </p:nvPr>
        </p:nvSpPr>
        <p:spPr/>
        <p:txBody>
          <a:bodyPr/>
          <a:lstStyle>
            <a:extLst/>
          </a:lstStyle>
          <a:p>
            <a:r>
              <a:rPr lang="en-US" smtClean="0"/>
              <a:t>Dr Amina Muazzam</a:t>
            </a:r>
            <a:endParaRPr lang="en-US"/>
          </a:p>
        </p:txBody>
      </p:sp>
      <p:sp>
        <p:nvSpPr>
          <p:cNvPr id="6" name="Slide Number Placeholder 5"/>
          <p:cNvSpPr>
            <a:spLocks noGrp="1"/>
          </p:cNvSpPr>
          <p:nvPr>
            <p:ph type="sldNum" sz="quarter" idx="12"/>
          </p:nvPr>
        </p:nvSpPr>
        <p:spPr/>
        <p:txBody>
          <a:bodyPr/>
          <a:lstStyle>
            <a:extLst/>
          </a:lstStyle>
          <a:p>
            <a:fld id="{DBA46235-77AE-4CD1-B959-857A0F841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A990ED-6A53-4E6C-9DB2-28C5414B5271}" type="datetime1">
              <a:rPr lang="en-US" smtClean="0"/>
              <a:t>4/1/2020</a:t>
            </a:fld>
            <a:endParaRPr lang="en-US"/>
          </a:p>
        </p:txBody>
      </p:sp>
      <p:sp>
        <p:nvSpPr>
          <p:cNvPr id="5" name="Footer Placeholder 4"/>
          <p:cNvSpPr>
            <a:spLocks noGrp="1"/>
          </p:cNvSpPr>
          <p:nvPr>
            <p:ph type="ftr" sz="quarter" idx="11"/>
          </p:nvPr>
        </p:nvSpPr>
        <p:spPr/>
        <p:txBody>
          <a:bodyPr/>
          <a:lstStyle>
            <a:extLst/>
          </a:lstStyle>
          <a:p>
            <a:r>
              <a:rPr lang="en-US" smtClean="0"/>
              <a:t>Dr Amina Muazzam</a:t>
            </a:r>
            <a:endParaRPr lang="en-US"/>
          </a:p>
        </p:txBody>
      </p:sp>
      <p:sp>
        <p:nvSpPr>
          <p:cNvPr id="6" name="Slide Number Placeholder 5"/>
          <p:cNvSpPr>
            <a:spLocks noGrp="1"/>
          </p:cNvSpPr>
          <p:nvPr>
            <p:ph type="sldNum" sz="quarter" idx="12"/>
          </p:nvPr>
        </p:nvSpPr>
        <p:spPr/>
        <p:txBody>
          <a:bodyPr/>
          <a:lstStyle>
            <a:extLst/>
          </a:lstStyle>
          <a:p>
            <a:fld id="{DBA46235-77AE-4CD1-B959-857A0F841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84208F-EE2E-48F3-9A84-7234CDB38051}" type="datetime1">
              <a:rPr lang="en-US" smtClean="0"/>
              <a:t>4/1/2020</a:t>
            </a:fld>
            <a:endParaRPr lang="en-US"/>
          </a:p>
        </p:txBody>
      </p:sp>
      <p:sp>
        <p:nvSpPr>
          <p:cNvPr id="5" name="Footer Placeholder 4"/>
          <p:cNvSpPr>
            <a:spLocks noGrp="1"/>
          </p:cNvSpPr>
          <p:nvPr>
            <p:ph type="ftr" sz="quarter" idx="11"/>
          </p:nvPr>
        </p:nvSpPr>
        <p:spPr/>
        <p:txBody>
          <a:bodyPr/>
          <a:lstStyle>
            <a:extLst/>
          </a:lstStyle>
          <a:p>
            <a:r>
              <a:rPr lang="en-US" smtClean="0"/>
              <a:t>Dr Amina Muazzam</a:t>
            </a:r>
            <a:endParaRPr lang="en-US"/>
          </a:p>
        </p:txBody>
      </p:sp>
      <p:sp>
        <p:nvSpPr>
          <p:cNvPr id="6" name="Slide Number Placeholder 5"/>
          <p:cNvSpPr>
            <a:spLocks noGrp="1"/>
          </p:cNvSpPr>
          <p:nvPr>
            <p:ph type="sldNum" sz="quarter" idx="12"/>
          </p:nvPr>
        </p:nvSpPr>
        <p:spPr/>
        <p:txBody>
          <a:bodyPr/>
          <a:lstStyle>
            <a:extLst/>
          </a:lstStyle>
          <a:p>
            <a:fld id="{DBA46235-77AE-4CD1-B959-857A0F8412D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593100-5817-4953-9268-ED303CF03A33}" type="datetime1">
              <a:rPr lang="en-US" smtClean="0"/>
              <a:t>4/1/2020</a:t>
            </a:fld>
            <a:endParaRPr lang="en-US"/>
          </a:p>
        </p:txBody>
      </p:sp>
      <p:sp>
        <p:nvSpPr>
          <p:cNvPr id="5" name="Footer Placeholder 4"/>
          <p:cNvSpPr>
            <a:spLocks noGrp="1"/>
          </p:cNvSpPr>
          <p:nvPr>
            <p:ph type="ftr" sz="quarter" idx="11"/>
          </p:nvPr>
        </p:nvSpPr>
        <p:spPr/>
        <p:txBody>
          <a:bodyPr/>
          <a:lstStyle>
            <a:extLst/>
          </a:lstStyle>
          <a:p>
            <a:r>
              <a:rPr lang="en-US" smtClean="0"/>
              <a:t>Dr Amina Muazzam</a:t>
            </a:r>
            <a:endParaRPr lang="en-US"/>
          </a:p>
        </p:txBody>
      </p:sp>
      <p:sp>
        <p:nvSpPr>
          <p:cNvPr id="6" name="Slide Number Placeholder 5"/>
          <p:cNvSpPr>
            <a:spLocks noGrp="1"/>
          </p:cNvSpPr>
          <p:nvPr>
            <p:ph type="sldNum" sz="quarter" idx="12"/>
          </p:nvPr>
        </p:nvSpPr>
        <p:spPr/>
        <p:txBody>
          <a:bodyPr/>
          <a:lstStyle>
            <a:extLst/>
          </a:lstStyle>
          <a:p>
            <a:fld id="{DBA46235-77AE-4CD1-B959-857A0F8412D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22E009-7B19-45F2-A91B-452A02F1B2F5}" type="datetime1">
              <a:rPr lang="en-US" smtClean="0"/>
              <a:t>4/1/2020</a:t>
            </a:fld>
            <a:endParaRPr lang="en-US"/>
          </a:p>
        </p:txBody>
      </p:sp>
      <p:sp>
        <p:nvSpPr>
          <p:cNvPr id="6" name="Footer Placeholder 5"/>
          <p:cNvSpPr>
            <a:spLocks noGrp="1"/>
          </p:cNvSpPr>
          <p:nvPr>
            <p:ph type="ftr" sz="quarter" idx="11"/>
          </p:nvPr>
        </p:nvSpPr>
        <p:spPr/>
        <p:txBody>
          <a:bodyPr/>
          <a:lstStyle>
            <a:extLst/>
          </a:lstStyle>
          <a:p>
            <a:r>
              <a:rPr lang="en-US" smtClean="0"/>
              <a:t>Dr Amina Muazzam</a:t>
            </a:r>
            <a:endParaRPr lang="en-US"/>
          </a:p>
        </p:txBody>
      </p:sp>
      <p:sp>
        <p:nvSpPr>
          <p:cNvPr id="7" name="Slide Number Placeholder 6"/>
          <p:cNvSpPr>
            <a:spLocks noGrp="1"/>
          </p:cNvSpPr>
          <p:nvPr>
            <p:ph type="sldNum" sz="quarter" idx="12"/>
          </p:nvPr>
        </p:nvSpPr>
        <p:spPr/>
        <p:txBody>
          <a:bodyPr/>
          <a:lstStyle>
            <a:extLst/>
          </a:lstStyle>
          <a:p>
            <a:fld id="{DBA46235-77AE-4CD1-B959-857A0F8412D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D054B5-964E-4B3A-B73C-EBE74491CD78}" type="datetime1">
              <a:rPr lang="en-US" smtClean="0"/>
              <a:t>4/1/2020</a:t>
            </a:fld>
            <a:endParaRPr lang="en-US"/>
          </a:p>
        </p:txBody>
      </p:sp>
      <p:sp>
        <p:nvSpPr>
          <p:cNvPr id="8" name="Footer Placeholder 7"/>
          <p:cNvSpPr>
            <a:spLocks noGrp="1"/>
          </p:cNvSpPr>
          <p:nvPr>
            <p:ph type="ftr" sz="quarter" idx="11"/>
          </p:nvPr>
        </p:nvSpPr>
        <p:spPr/>
        <p:txBody>
          <a:bodyPr/>
          <a:lstStyle>
            <a:extLst/>
          </a:lstStyle>
          <a:p>
            <a:r>
              <a:rPr lang="en-US" smtClean="0"/>
              <a:t>Dr Amina Muazzam</a:t>
            </a:r>
            <a:endParaRPr lang="en-US"/>
          </a:p>
        </p:txBody>
      </p:sp>
      <p:sp>
        <p:nvSpPr>
          <p:cNvPr id="9" name="Slide Number Placeholder 8"/>
          <p:cNvSpPr>
            <a:spLocks noGrp="1"/>
          </p:cNvSpPr>
          <p:nvPr>
            <p:ph type="sldNum" sz="quarter" idx="12"/>
          </p:nvPr>
        </p:nvSpPr>
        <p:spPr/>
        <p:txBody>
          <a:bodyPr/>
          <a:lstStyle>
            <a:extLst/>
          </a:lstStyle>
          <a:p>
            <a:fld id="{DBA46235-77AE-4CD1-B959-857A0F8412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FAACE5-B7C6-42AD-AA2A-37125663EE7C}" type="datetime1">
              <a:rPr lang="en-US" smtClean="0"/>
              <a:t>4/1/2020</a:t>
            </a:fld>
            <a:endParaRPr lang="en-US"/>
          </a:p>
        </p:txBody>
      </p:sp>
      <p:sp>
        <p:nvSpPr>
          <p:cNvPr id="4" name="Footer Placeholder 3"/>
          <p:cNvSpPr>
            <a:spLocks noGrp="1"/>
          </p:cNvSpPr>
          <p:nvPr>
            <p:ph type="ftr" sz="quarter" idx="11"/>
          </p:nvPr>
        </p:nvSpPr>
        <p:spPr/>
        <p:txBody>
          <a:bodyPr/>
          <a:lstStyle>
            <a:extLst/>
          </a:lstStyle>
          <a:p>
            <a:r>
              <a:rPr lang="en-US" smtClean="0"/>
              <a:t>Dr Amina Muazzam</a:t>
            </a:r>
            <a:endParaRPr lang="en-US"/>
          </a:p>
        </p:txBody>
      </p:sp>
      <p:sp>
        <p:nvSpPr>
          <p:cNvPr id="5" name="Slide Number Placeholder 4"/>
          <p:cNvSpPr>
            <a:spLocks noGrp="1"/>
          </p:cNvSpPr>
          <p:nvPr>
            <p:ph type="sldNum" sz="quarter" idx="12"/>
          </p:nvPr>
        </p:nvSpPr>
        <p:spPr/>
        <p:txBody>
          <a:bodyPr/>
          <a:lstStyle>
            <a:extLst/>
          </a:lstStyle>
          <a:p>
            <a:fld id="{DBA46235-77AE-4CD1-B959-857A0F8412D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08D670-82C4-4C59-BC5A-5662809A402F}" type="datetime1">
              <a:rPr lang="en-US" smtClean="0"/>
              <a:t>4/1/2020</a:t>
            </a:fld>
            <a:endParaRPr lang="en-US"/>
          </a:p>
        </p:txBody>
      </p:sp>
      <p:sp>
        <p:nvSpPr>
          <p:cNvPr id="3" name="Footer Placeholder 2"/>
          <p:cNvSpPr>
            <a:spLocks noGrp="1"/>
          </p:cNvSpPr>
          <p:nvPr>
            <p:ph type="ftr" sz="quarter" idx="11"/>
          </p:nvPr>
        </p:nvSpPr>
        <p:spPr/>
        <p:txBody>
          <a:bodyPr/>
          <a:lstStyle>
            <a:extLst/>
          </a:lstStyle>
          <a:p>
            <a:r>
              <a:rPr lang="en-US" smtClean="0"/>
              <a:t>Dr Amina Muazzam</a:t>
            </a:r>
            <a:endParaRPr lang="en-US"/>
          </a:p>
        </p:txBody>
      </p:sp>
      <p:sp>
        <p:nvSpPr>
          <p:cNvPr id="4" name="Slide Number Placeholder 3"/>
          <p:cNvSpPr>
            <a:spLocks noGrp="1"/>
          </p:cNvSpPr>
          <p:nvPr>
            <p:ph type="sldNum" sz="quarter" idx="12"/>
          </p:nvPr>
        </p:nvSpPr>
        <p:spPr/>
        <p:txBody>
          <a:bodyPr/>
          <a:lstStyle>
            <a:extLst/>
          </a:lstStyle>
          <a:p>
            <a:fld id="{DBA46235-77AE-4CD1-B959-857A0F841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23AC80-44F9-4370-B92E-5A8722D4E6B0}" type="datetime1">
              <a:rPr lang="en-US" smtClean="0"/>
              <a:t>4/1/2020</a:t>
            </a:fld>
            <a:endParaRPr lang="en-US"/>
          </a:p>
        </p:txBody>
      </p:sp>
      <p:sp>
        <p:nvSpPr>
          <p:cNvPr id="6" name="Footer Placeholder 5"/>
          <p:cNvSpPr>
            <a:spLocks noGrp="1"/>
          </p:cNvSpPr>
          <p:nvPr>
            <p:ph type="ftr" sz="quarter" idx="11"/>
          </p:nvPr>
        </p:nvSpPr>
        <p:spPr/>
        <p:txBody>
          <a:bodyPr/>
          <a:lstStyle>
            <a:extLst/>
          </a:lstStyle>
          <a:p>
            <a:r>
              <a:rPr lang="en-US" smtClean="0"/>
              <a:t>Dr Amina Muazzam</a:t>
            </a:r>
            <a:endParaRPr lang="en-US"/>
          </a:p>
        </p:txBody>
      </p:sp>
      <p:sp>
        <p:nvSpPr>
          <p:cNvPr id="7" name="Slide Number Placeholder 6"/>
          <p:cNvSpPr>
            <a:spLocks noGrp="1"/>
          </p:cNvSpPr>
          <p:nvPr>
            <p:ph type="sldNum" sz="quarter" idx="12"/>
          </p:nvPr>
        </p:nvSpPr>
        <p:spPr/>
        <p:txBody>
          <a:bodyPr/>
          <a:lstStyle>
            <a:extLst/>
          </a:lstStyle>
          <a:p>
            <a:fld id="{DBA46235-77AE-4CD1-B959-857A0F8412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616EC05-58B2-4883-B7F1-DD86A7604AB1}" type="datetime1">
              <a:rPr lang="en-US" smtClean="0"/>
              <a:t>4/1/2020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 Amina Muazzam</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A46235-77AE-4CD1-B959-857A0F8412D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F6AA6F-305B-45C7-99B0-F865AA70FB1A}" type="datetime1">
              <a:rPr lang="en-US" smtClean="0"/>
              <a:t>4/1/2020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 Amina Muazzam</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A46235-77AE-4CD1-B959-857A0F8412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sitivepsychologyprogram.com/logotherap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b="1" dirty="0" smtClean="0">
                <a:latin typeface="Times New Roman" panose="02020603050405020304" pitchFamily="18" charset="0"/>
                <a:cs typeface="Times New Roman" panose="02020603050405020304" pitchFamily="18" charset="0"/>
              </a:rPr>
              <a:t>self knowledge ,</a:t>
            </a:r>
            <a:br>
              <a:rPr lang="en-US" sz="5300" b="1" dirty="0" smtClean="0">
                <a:latin typeface="Times New Roman" panose="02020603050405020304" pitchFamily="18" charset="0"/>
                <a:cs typeface="Times New Roman" panose="02020603050405020304" pitchFamily="18" charset="0"/>
              </a:rPr>
            </a:br>
            <a:r>
              <a:rPr lang="en-US" sz="5300" b="1" dirty="0" smtClean="0">
                <a:latin typeface="Times New Roman" panose="02020603050405020304" pitchFamily="18" charset="0"/>
                <a:cs typeface="Times New Roman" panose="02020603050405020304" pitchFamily="18" charset="0"/>
              </a:rPr>
              <a:t> wisdom, </a:t>
            </a:r>
            <a:br>
              <a:rPr lang="en-US" sz="5300" b="1" dirty="0" smtClean="0">
                <a:latin typeface="Times New Roman" panose="02020603050405020304" pitchFamily="18" charset="0"/>
                <a:cs typeface="Times New Roman" panose="02020603050405020304" pitchFamily="18" charset="0"/>
              </a:rPr>
            </a:br>
            <a:r>
              <a:rPr lang="en-US" sz="5300" b="1" dirty="0" smtClean="0">
                <a:latin typeface="Times New Roman" panose="02020603050405020304" pitchFamily="18" charset="0"/>
                <a:cs typeface="Times New Roman" panose="02020603050405020304" pitchFamily="18" charset="0"/>
              </a:rPr>
              <a:t>moderation</a:t>
            </a:r>
            <a:r>
              <a:rPr lang="en-US" sz="2600" dirty="0" smtClean="0">
                <a:latin typeface="Times New Roman" panose="02020603050405020304" pitchFamily="18" charset="0"/>
                <a:cs typeface="Times New Roman" panose="02020603050405020304" pitchFamily="18" charset="0"/>
              </a:rPr>
              <a:t/>
            </a:r>
            <a:br>
              <a:rPr lang="en-US" sz="2600" dirty="0" smtClean="0">
                <a:latin typeface="Times New Roman" panose="02020603050405020304" pitchFamily="18" charset="0"/>
                <a:cs typeface="Times New Roman" panose="02020603050405020304" pitchFamily="18" charset="0"/>
              </a:rPr>
            </a:br>
            <a:endParaRPr lang="en-US" sz="2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a:p>
            <a:r>
              <a:rPr lang="en-US" dirty="0" err="1" smtClean="0"/>
              <a:t>Dr</a:t>
            </a:r>
            <a:r>
              <a:rPr lang="en-US" dirty="0" smtClean="0"/>
              <a:t> </a:t>
            </a:r>
            <a:r>
              <a:rPr lang="en-US" dirty="0" err="1" smtClean="0"/>
              <a:t>Amina</a:t>
            </a:r>
            <a:r>
              <a:rPr lang="en-US" dirty="0" smtClean="0"/>
              <a:t> </a:t>
            </a:r>
            <a:r>
              <a:rPr lang="en-US" dirty="0" err="1" smtClean="0"/>
              <a:t>Muazzam</a:t>
            </a:r>
            <a:r>
              <a:rPr lang="en-US" smtClean="0"/>
              <a:t>..LCWU</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fld id="{B1BD292B-1B38-45E2-8171-EC457EAD058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a:t>
            </a:fld>
            <a:endParaRPr lang="en-US"/>
          </a:p>
        </p:txBody>
      </p:sp>
    </p:spTree>
    <p:extLst>
      <p:ext uri="{BB962C8B-B14F-4D97-AF65-F5344CB8AC3E}">
        <p14:creationId xmlns:p14="http://schemas.microsoft.com/office/powerpoint/2010/main" val="2050789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Moderation  is define as Self-restraint, “taking the middle road”, temperance. It is typically described in terms of what an individual voluntarily refrains from doing.</a:t>
            </a:r>
          </a:p>
          <a:p>
            <a:pPr marL="0" indent="0">
              <a:buNone/>
            </a:pPr>
            <a:r>
              <a:rPr lang="en-US" sz="2200" dirty="0">
                <a:latin typeface="Times New Roman" panose="02020603050405020304" pitchFamily="18" charset="0"/>
                <a:cs typeface="Times New Roman" panose="02020603050405020304" pitchFamily="18" charset="0"/>
              </a:rPr>
              <a:t>It includes:</a:t>
            </a:r>
          </a:p>
          <a:p>
            <a:pPr lvl="0"/>
            <a:r>
              <a:rPr lang="en-US" sz="2200" dirty="0">
                <a:latin typeface="Times New Roman" panose="02020603050405020304" pitchFamily="18" charset="0"/>
                <a:cs typeface="Times New Roman" panose="02020603050405020304" pitchFamily="18" charset="0"/>
              </a:rPr>
              <a:t>restraint from retaliation in the form of non-violence and forgiveness</a:t>
            </a:r>
          </a:p>
          <a:p>
            <a:pPr lvl="0"/>
            <a:r>
              <a:rPr lang="en-US" sz="2200" dirty="0">
                <a:latin typeface="Times New Roman" panose="02020603050405020304" pitchFamily="18" charset="0"/>
                <a:cs typeface="Times New Roman" panose="02020603050405020304" pitchFamily="18" charset="0"/>
              </a:rPr>
              <a:t>restraint from arrogance in the form of humility and modesty</a:t>
            </a:r>
          </a:p>
          <a:p>
            <a:pPr lvl="0"/>
            <a:r>
              <a:rPr lang="en-US" sz="2200" dirty="0">
                <a:latin typeface="Times New Roman" panose="02020603050405020304" pitchFamily="18" charset="0"/>
                <a:cs typeface="Times New Roman" panose="02020603050405020304" pitchFamily="18" charset="0"/>
              </a:rPr>
              <a:t>restraint from excesses such as splurging now in the form of prudence </a:t>
            </a:r>
          </a:p>
          <a:p>
            <a:pPr lvl="0"/>
            <a:r>
              <a:rPr lang="en-US" sz="2200" dirty="0">
                <a:latin typeface="Times New Roman" panose="02020603050405020304" pitchFamily="18" charset="0"/>
                <a:cs typeface="Times New Roman" panose="02020603050405020304" pitchFamily="18" charset="0"/>
              </a:rPr>
              <a:t>restraint from excessive anger or craving for something in the form of calmness and self-control.  </a:t>
            </a:r>
          </a:p>
          <a:p>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oderation</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89BB71E-06C0-4FA5-9205-820AF2D890A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10</a:t>
            </a:fld>
            <a:endParaRPr lang="en-US"/>
          </a:p>
        </p:txBody>
      </p:sp>
    </p:spTree>
    <p:extLst>
      <p:ext uri="{BB962C8B-B14F-4D97-AF65-F5344CB8AC3E}">
        <p14:creationId xmlns:p14="http://schemas.microsoft.com/office/powerpoint/2010/main" val="426462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latin typeface="Times New Roman" panose="02020603050405020304" pitchFamily="18" charset="0"/>
                <a:cs typeface="Times New Roman" panose="02020603050405020304" pitchFamily="18" charset="0"/>
              </a:rPr>
              <a:t>The idea of moderation can be traced back to Ancient Greece. The Greek definition of temperance translates to "moderation in action, thought, or feeling; </a:t>
            </a:r>
            <a:r>
              <a:rPr lang="en-US" sz="2600" dirty="0" smtClean="0">
                <a:latin typeface="Times New Roman" panose="02020603050405020304" pitchFamily="18" charset="0"/>
                <a:cs typeface="Times New Roman" panose="02020603050405020304" pitchFamily="18" charset="0"/>
              </a:rPr>
              <a:t>restraint</a:t>
            </a:r>
          </a:p>
          <a:p>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According to  Aristotle moderation  is a mean between extremes of response to pleasure</a:t>
            </a:r>
            <a:r>
              <a:rPr lang="en-US" sz="2600" dirty="0" smtClean="0">
                <a:latin typeface="Times New Roman" panose="02020603050405020304" pitchFamily="18" charset="0"/>
                <a:cs typeface="Times New Roman" panose="02020603050405020304" pitchFamily="18" charset="0"/>
              </a:rPr>
              <a:t>.</a:t>
            </a:r>
          </a:p>
          <a:p>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Plato described moderation as the harmony between reason, spirit, and desire. “It’s the disposition of the soul where reason, spirit, and desire are in agreement</a:t>
            </a:r>
            <a:r>
              <a:rPr lang="en-US" sz="2600" dirty="0" smtClean="0">
                <a:latin typeface="Times New Roman" panose="02020603050405020304" pitchFamily="18" charset="0"/>
                <a:cs typeface="Times New Roman" panose="02020603050405020304" pitchFamily="18" charset="0"/>
              </a:rPr>
              <a:t>,”.</a:t>
            </a:r>
            <a:endParaRPr lang="en-US" sz="2600" b="1" dirty="0" smtClean="0">
              <a:latin typeface="Times New Roman" panose="02020603050405020304" pitchFamily="18" charset="0"/>
              <a:cs typeface="Times New Roman" panose="02020603050405020304" pitchFamily="18" charset="0"/>
            </a:endParaRPr>
          </a:p>
          <a:p>
            <a:endParaRPr lang="en-US" sz="2600" b="1"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oderation</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739DC3F-885F-4ECD-A74A-D6CD219AACA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11</a:t>
            </a:fld>
            <a:endParaRPr lang="en-US"/>
          </a:p>
        </p:txBody>
      </p:sp>
    </p:spTree>
    <p:extLst>
      <p:ext uri="{BB962C8B-B14F-4D97-AF65-F5344CB8AC3E}">
        <p14:creationId xmlns:p14="http://schemas.microsoft.com/office/powerpoint/2010/main" val="1432559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b="1" dirty="0" smtClean="0">
                <a:latin typeface="Times New Roman" panose="02020603050405020304" pitchFamily="18" charset="0"/>
                <a:cs typeface="Times New Roman" panose="02020603050405020304" pitchFamily="18" charset="0"/>
              </a:rPr>
              <a:t>Temperance/ Moderation in our daily life</a:t>
            </a:r>
          </a:p>
          <a:p>
            <a:r>
              <a:rPr lang="en-US" sz="2200" dirty="0">
                <a:latin typeface="Times New Roman" panose="02020603050405020304" pitchFamily="18" charset="0"/>
                <a:cs typeface="Times New Roman" panose="02020603050405020304" pitchFamily="18" charset="0"/>
              </a:rPr>
              <a:t>Throughout our lives, we will all have struggles against temptations for what we know to be detrimental to ourselves and others. Temperance is the virtue which counteracts these temptations. Temperance enables us to keep from doing what is wrong, even when we have strong feelings for it. In other words, temperance is what keeps us from sinning, even when we want to.</a:t>
            </a:r>
          </a:p>
          <a:p>
            <a:r>
              <a:rPr lang="en-US" sz="2200" dirty="0">
                <a:latin typeface="Times New Roman" panose="02020603050405020304" pitchFamily="18" charset="0"/>
                <a:cs typeface="Times New Roman" panose="02020603050405020304" pitchFamily="18" charset="0"/>
              </a:rPr>
              <a:t>because temperance is about maintaining the good, but you can only maintain the good if you already have some idea of what the good is and how to acquire it. That's why we needed to discuss prudence (which is how we know the good) and justice and fortitude (which is how we do the good)</a:t>
            </a:r>
            <a:endParaRPr lang="en-US" sz="2200" b="1"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Moderation</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AB3E6BA-4245-49C4-A96A-7B3C37E0DB5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12</a:t>
            </a:fld>
            <a:endParaRPr lang="en-US"/>
          </a:p>
        </p:txBody>
      </p:sp>
    </p:spTree>
    <p:extLst>
      <p:ext uri="{BB962C8B-B14F-4D97-AF65-F5344CB8AC3E}">
        <p14:creationId xmlns:p14="http://schemas.microsoft.com/office/powerpoint/2010/main" val="168926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2200" b="1" dirty="0" smtClean="0">
                <a:latin typeface="Times New Roman" panose="02020603050405020304" pitchFamily="18" charset="0"/>
                <a:cs typeface="Times New Roman" panose="02020603050405020304" pitchFamily="18" charset="0"/>
              </a:rPr>
              <a:t>Principles of moderation</a:t>
            </a:r>
          </a:p>
          <a:p>
            <a:pPr marL="0" indent="0">
              <a:buNone/>
            </a:pPr>
            <a:r>
              <a:rPr lang="en-US" sz="2200" dirty="0">
                <a:latin typeface="Times New Roman" panose="02020603050405020304" pitchFamily="18" charset="0"/>
                <a:cs typeface="Times New Roman" panose="02020603050405020304" pitchFamily="18" charset="0"/>
              </a:rPr>
              <a:t>There are three main principles of moderation:</a:t>
            </a:r>
          </a:p>
          <a:p>
            <a:pPr lvl="0"/>
            <a:r>
              <a:rPr lang="en-US" sz="2200" b="1" i="1" dirty="0">
                <a:latin typeface="Times New Roman" panose="02020603050405020304" pitchFamily="18" charset="0"/>
                <a:cs typeface="Times New Roman" panose="02020603050405020304" pitchFamily="18" charset="0"/>
              </a:rPr>
              <a:t>Do your homework</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“Before you can be for or against something, try to get the facts right,” says </a:t>
            </a:r>
            <a:r>
              <a:rPr lang="en-US" sz="2200" dirty="0" err="1">
                <a:latin typeface="Times New Roman" panose="02020603050405020304" pitchFamily="18" charset="0"/>
                <a:cs typeface="Times New Roman" panose="02020603050405020304" pitchFamily="18" charset="0"/>
              </a:rPr>
              <a:t>Craiutu</a:t>
            </a:r>
            <a:r>
              <a:rPr lang="en-US" sz="2200" dirty="0">
                <a:latin typeface="Times New Roman" panose="02020603050405020304" pitchFamily="18" charset="0"/>
                <a:cs typeface="Times New Roman" panose="02020603050405020304" pitchFamily="18" charset="0"/>
              </a:rPr>
              <a:t>. “Don’t work with alternative facts.” That means listening to all sides, understanding the issue, and keeping an open line of dialogue—especially with those who may disagree with you.</a:t>
            </a:r>
          </a:p>
          <a:p>
            <a:pPr lvl="0"/>
            <a:r>
              <a:rPr lang="en-US" sz="2200" b="1" i="1" dirty="0">
                <a:latin typeface="Times New Roman" panose="02020603050405020304" pitchFamily="18" charset="0"/>
                <a:cs typeface="Times New Roman" panose="02020603050405020304" pitchFamily="18" charset="0"/>
              </a:rPr>
              <a:t>Think pragmatically</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And don’t think strictly ideologically. “Thinking ideologically means you’re thinking by the book. You’re not carefully considering facts but following certain signposts,” says </a:t>
            </a:r>
            <a:r>
              <a:rPr lang="en-US" sz="2200" dirty="0" err="1">
                <a:latin typeface="Times New Roman" panose="02020603050405020304" pitchFamily="18" charset="0"/>
                <a:cs typeface="Times New Roman" panose="02020603050405020304" pitchFamily="18" charset="0"/>
              </a:rPr>
              <a:t>Craiutu</a:t>
            </a:r>
            <a:r>
              <a:rPr lang="en-US" sz="2200" dirty="0">
                <a:latin typeface="Times New Roman" panose="02020603050405020304" pitchFamily="18" charset="0"/>
                <a:cs typeface="Times New Roman" panose="02020603050405020304" pitchFamily="18" charset="0"/>
              </a:rPr>
              <a:t>. “Try to find something that goes beyond factional interest. Raise yourself above the fray.”</a:t>
            </a:r>
          </a:p>
          <a:p>
            <a:endParaRPr lang="en-US" sz="2200" b="1"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Moderation</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FF0E713-FB9F-4CAF-A088-0FED86C56F9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13</a:t>
            </a:fld>
            <a:endParaRPr lang="en-US"/>
          </a:p>
        </p:txBody>
      </p:sp>
    </p:spTree>
    <p:extLst>
      <p:ext uri="{BB962C8B-B14F-4D97-AF65-F5344CB8AC3E}">
        <p14:creationId xmlns:p14="http://schemas.microsoft.com/office/powerpoint/2010/main" val="2241767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200" b="1" i="1" dirty="0">
                <a:latin typeface="Times New Roman" panose="02020603050405020304" pitchFamily="18" charset="0"/>
                <a:cs typeface="Times New Roman" panose="02020603050405020304" pitchFamily="18" charset="0"/>
              </a:rPr>
              <a:t>Consider the context</a:t>
            </a:r>
            <a:endParaRPr lang="en-US" sz="2200"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Craiutu</a:t>
            </a:r>
            <a:r>
              <a:rPr lang="en-US" sz="2200" dirty="0">
                <a:latin typeface="Times New Roman" panose="02020603050405020304" pitchFamily="18" charset="0"/>
                <a:cs typeface="Times New Roman" panose="02020603050405020304" pitchFamily="18" charset="0"/>
              </a:rPr>
              <a:t> also emphasizes that moderation isn’t a virtue for all seasons. “You don’t defend moderation when there’s a dictator or case of discrimination,” he says. “When you have too much inequality, you need to make sure that it doesn’t overturn the whole ship and that doesn’t mean being in the center.”</a:t>
            </a:r>
          </a:p>
          <a:p>
            <a:r>
              <a:rPr lang="en-US" sz="2200" dirty="0">
                <a:latin typeface="Times New Roman" panose="02020603050405020304" pitchFamily="18" charset="0"/>
                <a:cs typeface="Times New Roman" panose="02020603050405020304" pitchFamily="18" charset="0"/>
              </a:rPr>
              <a:t>The idea of moderation is not just blindly walking down the center of the road. “It’s like a tightrope walker,” says </a:t>
            </a:r>
            <a:r>
              <a:rPr lang="en-US" sz="2200" dirty="0" err="1">
                <a:latin typeface="Times New Roman" panose="02020603050405020304" pitchFamily="18" charset="0"/>
                <a:cs typeface="Times New Roman" panose="02020603050405020304" pitchFamily="18" charset="0"/>
              </a:rPr>
              <a:t>Craiutu</a:t>
            </a:r>
            <a:r>
              <a:rPr lang="en-US" sz="2200" dirty="0">
                <a:latin typeface="Times New Roman" panose="02020603050405020304" pitchFamily="18" charset="0"/>
                <a:cs typeface="Times New Roman" panose="02020603050405020304" pitchFamily="18" charset="0"/>
              </a:rPr>
              <a:t>. “Sometimes you have to lean to the right. Sometimes you have to lean to the left.” You’re constantly shifting where you stand.</a:t>
            </a:r>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Moderation</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243744F-AEA3-4825-82AE-8FC9C5D6A454}"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14</a:t>
            </a:fld>
            <a:endParaRPr lang="en-US"/>
          </a:p>
        </p:txBody>
      </p:sp>
    </p:spTree>
    <p:extLst>
      <p:ext uri="{BB962C8B-B14F-4D97-AF65-F5344CB8AC3E}">
        <p14:creationId xmlns:p14="http://schemas.microsoft.com/office/powerpoint/2010/main" val="344161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fontScale="92500" lnSpcReduction="10000"/>
          </a:bodyPr>
          <a:lstStyle/>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self knowledge</a:t>
            </a:r>
          </a:p>
          <a:p>
            <a:r>
              <a:rPr lang="en-US" sz="2400" dirty="0" smtClean="0">
                <a:latin typeface="Times New Roman" panose="02020603050405020304" pitchFamily="18" charset="0"/>
                <a:cs typeface="Times New Roman" panose="02020603050405020304" pitchFamily="18" charset="0"/>
              </a:rPr>
              <a:t>Definition</a:t>
            </a:r>
          </a:p>
          <a:p>
            <a:r>
              <a:rPr lang="en-US" sz="2400" dirty="0" smtClean="0">
                <a:latin typeface="Times New Roman" panose="02020603050405020304" pitchFamily="18" charset="0"/>
                <a:cs typeface="Times New Roman" panose="02020603050405020304" pitchFamily="18" charset="0"/>
              </a:rPr>
              <a:t>Psychology of self knowledge</a:t>
            </a:r>
          </a:p>
          <a:p>
            <a:r>
              <a:rPr lang="en-US" sz="2400" dirty="0" smtClean="0">
                <a:latin typeface="Times New Roman" panose="02020603050405020304" pitchFamily="18" charset="0"/>
                <a:cs typeface="Times New Roman" panose="02020603050405020304" pitchFamily="18" charset="0"/>
              </a:rPr>
              <a:t>Ares of psychological study</a:t>
            </a:r>
          </a:p>
          <a:p>
            <a:r>
              <a:rPr lang="en-US" sz="2400" dirty="0" smtClean="0">
                <a:latin typeface="Times New Roman" panose="02020603050405020304" pitchFamily="18" charset="0"/>
                <a:cs typeface="Times New Roman" panose="02020603050405020304" pitchFamily="18" charset="0"/>
              </a:rPr>
              <a:t>Importance of self knowledge</a:t>
            </a: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Wisdom</a:t>
            </a:r>
          </a:p>
          <a:p>
            <a:r>
              <a:rPr lang="en-US" sz="2400" dirty="0" smtClean="0">
                <a:latin typeface="Times New Roman" panose="02020603050405020304" pitchFamily="18" charset="0"/>
                <a:cs typeface="Times New Roman" panose="02020603050405020304" pitchFamily="18" charset="0"/>
              </a:rPr>
              <a:t>Character strength of wisdom </a:t>
            </a: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Moderation</a:t>
            </a:r>
          </a:p>
          <a:p>
            <a:r>
              <a:rPr lang="en-US" sz="2400" dirty="0" smtClean="0">
                <a:latin typeface="Times New Roman" panose="02020603050405020304" pitchFamily="18" charset="0"/>
                <a:cs typeface="Times New Roman" panose="02020603050405020304" pitchFamily="18" charset="0"/>
              </a:rPr>
              <a:t>History</a:t>
            </a:r>
          </a:p>
          <a:p>
            <a:r>
              <a:rPr lang="en-US" sz="2400" dirty="0" smtClean="0">
                <a:latin typeface="Times New Roman" panose="02020603050405020304" pitchFamily="18" charset="0"/>
                <a:cs typeface="Times New Roman" panose="02020603050405020304" pitchFamily="18" charset="0"/>
              </a:rPr>
              <a:t>Definition</a:t>
            </a:r>
          </a:p>
          <a:p>
            <a:r>
              <a:rPr lang="en-US" sz="2400" dirty="0" smtClean="0">
                <a:latin typeface="Times New Roman" panose="02020603050405020304" pitchFamily="18" charset="0"/>
                <a:cs typeface="Times New Roman" panose="02020603050405020304" pitchFamily="18" charset="0"/>
              </a:rPr>
              <a:t>Moderation in our daily life</a:t>
            </a:r>
          </a:p>
          <a:p>
            <a:r>
              <a:rPr lang="en-US" sz="2400" dirty="0" smtClean="0">
                <a:latin typeface="Times New Roman" panose="02020603050405020304" pitchFamily="18" charset="0"/>
                <a:cs typeface="Times New Roman" panose="02020603050405020304" pitchFamily="18" charset="0"/>
              </a:rPr>
              <a:t>Principles of moderation</a:t>
            </a: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Content </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AEF60E04-5D83-47EF-A9A5-5DB7FBB0C1A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2</a:t>
            </a:fld>
            <a:endParaRPr lang="en-US"/>
          </a:p>
        </p:txBody>
      </p:sp>
    </p:spTree>
    <p:extLst>
      <p:ext uri="{BB962C8B-B14F-4D97-AF65-F5344CB8AC3E}">
        <p14:creationId xmlns:p14="http://schemas.microsoft.com/office/powerpoint/2010/main" val="125835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458200" cy="5211763"/>
          </a:xfrm>
        </p:spPr>
        <p:txBody>
          <a:bodyPr>
            <a:noAutofit/>
          </a:bodyPr>
          <a:lstStyle/>
          <a:p>
            <a:r>
              <a:rPr lang="en-US" sz="2200" dirty="0" smtClean="0">
                <a:latin typeface="Times New Roman" panose="02020603050405020304" pitchFamily="18" charset="0"/>
                <a:cs typeface="Times New Roman" panose="02020603050405020304" pitchFamily="18" charset="0"/>
              </a:rPr>
              <a:t>Self knowledge can be define as understanding of oneself and one’s own motives or character</a:t>
            </a:r>
          </a:p>
          <a:p>
            <a:r>
              <a:rPr lang="en-US" sz="2200" dirty="0" smtClean="0">
                <a:latin typeface="Times New Roman" panose="02020603050405020304" pitchFamily="18" charset="0"/>
                <a:cs typeface="Times New Roman" panose="02020603050405020304" pitchFamily="18" charset="0"/>
              </a:rPr>
              <a:t>Self knowledge is knowledge and understanding of its internal concepts (such as one’s own motivation, strengths and weaknesses) that have been gleaned through reflection and honesty.</a:t>
            </a:r>
          </a:p>
          <a:p>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Psychology of self knowledge</a:t>
            </a:r>
          </a:p>
          <a:p>
            <a:r>
              <a:rPr lang="en-US" sz="2200" dirty="0" smtClean="0">
                <a:latin typeface="Times New Roman" panose="02020603050405020304" pitchFamily="18" charset="0"/>
                <a:cs typeface="Times New Roman" panose="02020603050405020304" pitchFamily="18" charset="0"/>
              </a:rPr>
              <a:t>It leads us to development of ourselves as integral individuals in whatever level we find ourselves.</a:t>
            </a:r>
          </a:p>
          <a:p>
            <a:r>
              <a:rPr lang="en-US" sz="2200" dirty="0" smtClean="0">
                <a:latin typeface="Times New Roman" panose="02020603050405020304" pitchFamily="18" charset="0"/>
                <a:cs typeface="Times New Roman" panose="02020603050405020304" pitchFamily="18" charset="0"/>
              </a:rPr>
              <a:t>It is revolutionary type of psychology that directed toward the knowledge of oneself. Self knowledge is the fundamental aspect of life. It arises the question such as </a:t>
            </a:r>
            <a:r>
              <a:rPr lang="en-US" sz="2200" dirty="0">
                <a:latin typeface="Times New Roman" panose="02020603050405020304" pitchFamily="18" charset="0"/>
                <a:cs typeface="Times New Roman" panose="02020603050405020304" pitchFamily="18" charset="0"/>
              </a:rPr>
              <a:t>What do we live for? What is the reason of our life? What is the objective of our existence? Could it be that life consists only of birth, growth, reproduction and death? </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381000" y="304800"/>
            <a:ext cx="8229600" cy="1143000"/>
          </a:xfrm>
        </p:spPr>
        <p:txBody>
          <a:bodyPr/>
          <a:lstStyle/>
          <a:p>
            <a:r>
              <a:rPr lang="en-US" b="1" dirty="0" smtClean="0">
                <a:latin typeface="Times New Roman" panose="02020603050405020304" pitchFamily="18" charset="0"/>
                <a:cs typeface="Times New Roman" panose="02020603050405020304" pitchFamily="18" charset="0"/>
              </a:rPr>
              <a:t>Self knowledge</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A5B95D6C-0BDC-421E-B246-8962DD3FA94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3</a:t>
            </a:fld>
            <a:endParaRPr lang="en-US"/>
          </a:p>
        </p:txBody>
      </p:sp>
    </p:spTree>
    <p:extLst>
      <p:ext uri="{BB962C8B-B14F-4D97-AF65-F5344CB8AC3E}">
        <p14:creationId xmlns:p14="http://schemas.microsoft.com/office/powerpoint/2010/main" val="3907509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Psychology of self knowledge practiced continually or practiced towards oneself, is the solution to personal growth and internal advancement or the solution to our phobias, complexes, trauma, aversion and all other psychological defects that cause much damage.</a:t>
            </a:r>
          </a:p>
          <a:p>
            <a:r>
              <a:rPr lang="en-US" sz="2200" dirty="0" smtClean="0">
                <a:latin typeface="Times New Roman" panose="02020603050405020304" pitchFamily="18" charset="0"/>
                <a:cs typeface="Times New Roman" panose="02020603050405020304" pitchFamily="18" charset="0"/>
              </a:rPr>
              <a:t>It help us to identifies the roots of the problem and the possible solution</a:t>
            </a:r>
          </a:p>
          <a:p>
            <a:r>
              <a:rPr lang="en-US" sz="2200" dirty="0" smtClean="0">
                <a:latin typeface="Times New Roman" panose="02020603050405020304" pitchFamily="18" charset="0"/>
                <a:cs typeface="Times New Roman" panose="02020603050405020304" pitchFamily="18" charset="0"/>
              </a:rPr>
              <a:t>It also help us to make understanding about one’s self in order to make sense of our life.</a:t>
            </a:r>
          </a:p>
          <a:p>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Self knowledge</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68733EE-D533-4133-8C2E-80922FCCD9E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4</a:t>
            </a:fld>
            <a:endParaRPr lang="en-US"/>
          </a:p>
        </p:txBody>
      </p:sp>
    </p:spTree>
    <p:extLst>
      <p:ext uri="{BB962C8B-B14F-4D97-AF65-F5344CB8AC3E}">
        <p14:creationId xmlns:p14="http://schemas.microsoft.com/office/powerpoint/2010/main" val="1699654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 Area of psychological study</a:t>
            </a:r>
          </a:p>
          <a:p>
            <a:r>
              <a:rPr lang="en-US" sz="2200" dirty="0" smtClean="0">
                <a:latin typeface="Times New Roman" panose="02020603050405020304" pitchFamily="18" charset="0"/>
                <a:cs typeface="Times New Roman" panose="02020603050405020304" pitchFamily="18" charset="0"/>
              </a:rPr>
              <a:t>The world of forms</a:t>
            </a:r>
          </a:p>
          <a:p>
            <a:r>
              <a:rPr lang="en-US" sz="2200" dirty="0" smtClean="0">
                <a:latin typeface="Times New Roman" panose="02020603050405020304" pitchFamily="18" charset="0"/>
                <a:cs typeface="Times New Roman" panose="02020603050405020304" pitchFamily="18" charset="0"/>
              </a:rPr>
              <a:t>The world behind</a:t>
            </a:r>
          </a:p>
          <a:p>
            <a:r>
              <a:rPr lang="en-US" sz="2200" dirty="0" smtClean="0">
                <a:latin typeface="Times New Roman" panose="02020603050405020304" pitchFamily="18" charset="0"/>
                <a:cs typeface="Times New Roman" panose="02020603050405020304" pitchFamily="18" charset="0"/>
              </a:rPr>
              <a:t>The world beneath</a:t>
            </a:r>
          </a:p>
          <a:p>
            <a:r>
              <a:rPr lang="en-US" sz="2200" dirty="0" smtClean="0">
                <a:latin typeface="Times New Roman" panose="02020603050405020304" pitchFamily="18" charset="0"/>
                <a:cs typeface="Times New Roman" panose="02020603050405020304" pitchFamily="18" charset="0"/>
              </a:rPr>
              <a:t>The consciousness</a:t>
            </a:r>
          </a:p>
          <a:p>
            <a:pPr>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Importance of self knowledge</a:t>
            </a:r>
          </a:p>
          <a:p>
            <a:r>
              <a:rPr lang="en-US" sz="2200" dirty="0" smtClean="0">
                <a:latin typeface="Times New Roman" panose="02020603050405020304" pitchFamily="18" charset="0"/>
                <a:cs typeface="Times New Roman" panose="02020603050405020304" pitchFamily="18" charset="0"/>
              </a:rPr>
              <a:t>It is important as it helps you to develop better understanding of yourself.</a:t>
            </a:r>
          </a:p>
          <a:p>
            <a:r>
              <a:rPr lang="en-US" sz="2200" dirty="0" smtClean="0">
                <a:latin typeface="Times New Roman" panose="02020603050405020304" pitchFamily="18" charset="0"/>
                <a:cs typeface="Times New Roman" panose="02020603050405020304" pitchFamily="18" charset="0"/>
              </a:rPr>
              <a:t>Through better self understanding you are more able to be in control of your own life</a:t>
            </a:r>
          </a:p>
          <a:p>
            <a:r>
              <a:rPr lang="en-US" sz="2200" dirty="0" smtClean="0">
                <a:latin typeface="Times New Roman" panose="02020603050405020304" pitchFamily="18" charset="0"/>
                <a:cs typeface="Times New Roman" panose="02020603050405020304" pitchFamily="18" charset="0"/>
              </a:rPr>
              <a:t>It helps you to find answer of more insightful or spiritual questions.</a:t>
            </a:r>
          </a:p>
          <a:p>
            <a:r>
              <a:rPr lang="en-US" sz="2200" dirty="0" smtClean="0">
                <a:latin typeface="Times New Roman" panose="02020603050405020304" pitchFamily="18" charset="0"/>
                <a:cs typeface="Times New Roman" panose="02020603050405020304" pitchFamily="18" charset="0"/>
              </a:rPr>
              <a:t>It helps us to develop better understanding with the physical world and the metaphysical world within you.</a:t>
            </a:r>
          </a:p>
          <a:p>
            <a:r>
              <a:rPr lang="en-US" sz="2200" dirty="0" smtClean="0">
                <a:latin typeface="Times New Roman" panose="02020603050405020304" pitchFamily="18" charset="0"/>
                <a:cs typeface="Times New Roman" panose="02020603050405020304" pitchFamily="18" charset="0"/>
              </a:rPr>
              <a:t>It also helps us to recognize error in our thinking and correct them. </a:t>
            </a:r>
          </a:p>
          <a:p>
            <a:pPr marL="0" indent="0">
              <a:buNone/>
            </a:pP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Self knowledge</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CEC4506-59B4-4F60-A551-446A7D079C1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5</a:t>
            </a:fld>
            <a:endParaRPr lang="en-US"/>
          </a:p>
        </p:txBody>
      </p:sp>
    </p:spTree>
    <p:extLst>
      <p:ext uri="{BB962C8B-B14F-4D97-AF65-F5344CB8AC3E}">
        <p14:creationId xmlns:p14="http://schemas.microsoft.com/office/powerpoint/2010/main" val="6370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err="1" smtClean="0">
                <a:latin typeface="Times New Roman" panose="02020603050405020304" pitchFamily="18" charset="0"/>
                <a:cs typeface="Times New Roman" panose="02020603050405020304" pitchFamily="18" charset="0"/>
              </a:rPr>
              <a:t>Baltes</a:t>
            </a:r>
            <a:r>
              <a:rPr lang="en-US" sz="2200" dirty="0" smtClean="0">
                <a:latin typeface="Times New Roman" panose="02020603050405020304" pitchFamily="18" charset="0"/>
                <a:cs typeface="Times New Roman" panose="02020603050405020304" pitchFamily="18" charset="0"/>
              </a:rPr>
              <a:t> and colleagues define wisdom as expertise in the conduct and meaning of life. </a:t>
            </a:r>
          </a:p>
          <a:p>
            <a:pPr lvl="0"/>
            <a:r>
              <a:rPr lang="en-US" sz="2200" dirty="0" smtClean="0">
                <a:latin typeface="Times New Roman" panose="02020603050405020304" pitchFamily="18" charset="0"/>
                <a:cs typeface="Times New Roman" panose="02020603050405020304" pitchFamily="18" charset="0"/>
              </a:rPr>
              <a:t>Sternberg's </a:t>
            </a:r>
            <a:r>
              <a:rPr lang="en-US" sz="2200" dirty="0">
                <a:latin typeface="Times New Roman" panose="02020603050405020304" pitchFamily="18" charset="0"/>
                <a:cs typeface="Times New Roman" panose="02020603050405020304" pitchFamily="18" charset="0"/>
              </a:rPr>
              <a:t>most recent definition of wisdom stems from his "balance theory of wisdom."  According to this theory, people are wise to the extent that they use their intelligence to seek a common good.  They do so by balancing their own interests with those of other people and those of larger entities (e.g., family, community, country</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Sternberg, 1998) </a:t>
            </a:r>
          </a:p>
          <a:p>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Character strength of wisdom</a:t>
            </a:r>
          </a:p>
          <a:p>
            <a:r>
              <a:rPr lang="en-US" sz="2200" dirty="0" smtClean="0">
                <a:latin typeface="Times New Roman" panose="02020603050405020304" pitchFamily="18" charset="0"/>
                <a:cs typeface="Times New Roman" panose="02020603050405020304" pitchFamily="18" charset="0"/>
              </a:rPr>
              <a:t>There are the following character strength of wisdom</a:t>
            </a:r>
          </a:p>
          <a:p>
            <a:pPr>
              <a:buFont typeface="Wingdings" panose="05000000000000000000" pitchFamily="2" charset="2"/>
              <a:buChar char="q"/>
            </a:pPr>
            <a:r>
              <a:rPr lang="en-US" sz="2400" b="1" dirty="0" smtClean="0"/>
              <a:t>Creativity</a:t>
            </a:r>
          </a:p>
          <a:p>
            <a:endParaRPr lang="en-US" sz="2400" dirty="0"/>
          </a:p>
          <a:p>
            <a:endParaRPr lang="en-US" sz="2200" dirty="0">
              <a:latin typeface="Times New Roman" panose="02020603050405020304" pitchFamily="18" charset="0"/>
              <a:cs typeface="Times New Roman" panose="02020603050405020304" pitchFamily="18" charset="0"/>
            </a:endParaRPr>
          </a:p>
          <a:p>
            <a:endParaRPr lang="en-US" sz="31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wisdom</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01FE53F-8A57-4FD9-A053-C86048235F0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6</a:t>
            </a:fld>
            <a:endParaRPr lang="en-US"/>
          </a:p>
        </p:txBody>
      </p:sp>
    </p:spTree>
    <p:extLst>
      <p:ext uri="{BB962C8B-B14F-4D97-AF65-F5344CB8AC3E}">
        <p14:creationId xmlns:p14="http://schemas.microsoft.com/office/powerpoint/2010/main" val="272689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smtClean="0">
                <a:latin typeface="Times New Roman" panose="02020603050405020304" pitchFamily="18" charset="0"/>
                <a:cs typeface="Times New Roman" panose="02020603050405020304" pitchFamily="18" charset="0"/>
              </a:rPr>
              <a:t>Creativity can be seen as the ability to adapt. According to a study by Flood and Phillips (2007), adaptation is “the process and outcome whereby individuals use conscious awareness and choice to create human and environmental integration.”</a:t>
            </a:r>
          </a:p>
          <a:p>
            <a:r>
              <a:rPr lang="en-US" sz="2400" dirty="0" smtClean="0">
                <a:latin typeface="Times New Roman" panose="02020603050405020304" pitchFamily="18" charset="0"/>
                <a:cs typeface="Times New Roman" panose="02020603050405020304" pitchFamily="18" charset="0"/>
              </a:rPr>
              <a:t>Therefore, people who are easily adaptable to new environments share the strength of creativity </a:t>
            </a:r>
          </a:p>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Curiosity</a:t>
            </a:r>
          </a:p>
          <a:p>
            <a:r>
              <a:rPr lang="en-US" sz="2400" dirty="0">
                <a:latin typeface="Times New Roman" panose="02020603050405020304" pitchFamily="18" charset="0"/>
                <a:cs typeface="Times New Roman" panose="02020603050405020304" pitchFamily="18" charset="0"/>
              </a:rPr>
              <a:t>According to the VIA, curiosity is defined as: “taking an interest in ongoing experience for its own sake; finding subjects and topics fascinating; exploring and discovering” </a:t>
            </a:r>
          </a:p>
          <a:p>
            <a:r>
              <a:rPr lang="en-US" sz="2400" dirty="0">
                <a:latin typeface="Times New Roman" panose="02020603050405020304" pitchFamily="18" charset="0"/>
                <a:cs typeface="Times New Roman" panose="02020603050405020304" pitchFamily="18" charset="0"/>
              </a:rPr>
              <a:t>One study shows that curiosity is one of the components for life-success in that it allows us to view challenge and novelty as an opportunity for growth. For example, searching for the </a:t>
            </a:r>
            <a:r>
              <a:rPr lang="en-US" sz="2400" b="1" u="sng" dirty="0">
                <a:latin typeface="Times New Roman" panose="02020603050405020304" pitchFamily="18" charset="0"/>
                <a:cs typeface="Times New Roman" panose="02020603050405020304" pitchFamily="18" charset="0"/>
                <a:hlinkClick r:id="rId2"/>
              </a:rPr>
              <a:t>meaning</a:t>
            </a:r>
            <a:r>
              <a:rPr lang="en-US" sz="2400" dirty="0">
                <a:latin typeface="Times New Roman" panose="02020603050405020304" pitchFamily="18" charset="0"/>
                <a:cs typeface="Times New Roman" panose="02020603050405020304" pitchFamily="18" charset="0"/>
              </a:rPr>
              <a:t> of things can promote a sense of direction and purpose in life.</a:t>
            </a:r>
          </a:p>
          <a:p>
            <a:endParaRPr lang="en-US" sz="24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wisdom</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CB71647-5A56-4188-A256-E0510236244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7</a:t>
            </a:fld>
            <a:endParaRPr lang="en-US"/>
          </a:p>
        </p:txBody>
      </p:sp>
    </p:spTree>
    <p:extLst>
      <p:ext uri="{BB962C8B-B14F-4D97-AF65-F5344CB8AC3E}">
        <p14:creationId xmlns:p14="http://schemas.microsoft.com/office/powerpoint/2010/main" val="139337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Judgement</a:t>
            </a:r>
          </a:p>
          <a:p>
            <a:r>
              <a:rPr lang="en-US" sz="2400" dirty="0">
                <a:latin typeface="Times New Roman" panose="02020603050405020304" pitchFamily="18" charset="0"/>
                <a:cs typeface="Times New Roman" panose="02020603050405020304" pitchFamily="18" charset="0"/>
              </a:rPr>
              <a:t>Judgment is defined as “thinking things through and examining them from all sides; not jumping to conclusions; being able to change one’s mind in light of evidence; weighing all evidence fairly” (VIA Institution on Character, 2015).</a:t>
            </a:r>
          </a:p>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Love of learning</a:t>
            </a:r>
          </a:p>
          <a:p>
            <a:r>
              <a:rPr lang="en-US" sz="2400" dirty="0">
                <a:latin typeface="Times New Roman" panose="02020603050405020304" pitchFamily="18" charset="0"/>
                <a:cs typeface="Times New Roman" panose="02020603050405020304" pitchFamily="18" charset="0"/>
              </a:rPr>
              <a:t>VIA defines love of learning as “mastering new skills, topics, and bodies of knowledge, whether on one’s own or formally.” Connected to the strength of </a:t>
            </a:r>
            <a:r>
              <a:rPr lang="en-US" sz="2400" dirty="0" err="1">
                <a:latin typeface="Times New Roman" panose="02020603050405020304" pitchFamily="18" charset="0"/>
                <a:cs typeface="Times New Roman" panose="02020603050405020304" pitchFamily="18" charset="0"/>
              </a:rPr>
              <a:t>curiousity</a:t>
            </a:r>
            <a:r>
              <a:rPr lang="en-US" sz="2400" dirty="0">
                <a:latin typeface="Times New Roman" panose="02020603050405020304" pitchFamily="18" charset="0"/>
                <a:cs typeface="Times New Roman" panose="02020603050405020304" pitchFamily="18" charset="0"/>
              </a:rPr>
              <a:t>, love of learning “goes beyond it to describe the tendency to add systematically to what one knows” (VIA Institution on Character, 2015</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People with a strong love of learning can maintain a sense of efficacy and motivation while learning over a long period of time than those without (Peterson &amp; Seligman, 2004).</a:t>
            </a:r>
            <a:endParaRPr lang="en-US" sz="2400" b="1" dirty="0">
              <a:latin typeface="Times New Roman" panose="02020603050405020304" pitchFamily="18" charset="0"/>
              <a:cs typeface="Times New Roman" panose="02020603050405020304" pitchFamily="18" charset="0"/>
            </a:endParaRPr>
          </a:p>
          <a:p>
            <a:endParaRPr lang="en-US" sz="2200" b="1"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t>wisdom</a:t>
            </a:r>
            <a:endParaRPr lang="en-US" b="1" dirty="0"/>
          </a:p>
        </p:txBody>
      </p:sp>
      <p:sp>
        <p:nvSpPr>
          <p:cNvPr id="4" name="Date Placeholder 3"/>
          <p:cNvSpPr>
            <a:spLocks noGrp="1"/>
          </p:cNvSpPr>
          <p:nvPr>
            <p:ph type="dt" sz="half" idx="10"/>
          </p:nvPr>
        </p:nvSpPr>
        <p:spPr/>
        <p:txBody>
          <a:bodyPr/>
          <a:lstStyle/>
          <a:p>
            <a:fld id="{1F2191D3-93CF-4B62-9120-7EEC9CB40561}"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8</a:t>
            </a:fld>
            <a:endParaRPr lang="en-US"/>
          </a:p>
        </p:txBody>
      </p:sp>
    </p:spTree>
    <p:extLst>
      <p:ext uri="{BB962C8B-B14F-4D97-AF65-F5344CB8AC3E}">
        <p14:creationId xmlns:p14="http://schemas.microsoft.com/office/powerpoint/2010/main" val="4170367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200" b="1" dirty="0" smtClean="0">
                <a:latin typeface="Times New Roman" panose="02020603050405020304" pitchFamily="18" charset="0"/>
                <a:cs typeface="Times New Roman" panose="02020603050405020304" pitchFamily="18" charset="0"/>
              </a:rPr>
              <a:t>Perspective</a:t>
            </a:r>
          </a:p>
          <a:p>
            <a:pPr fontAlgn="base"/>
            <a:r>
              <a:rPr lang="en-US" sz="2200" dirty="0" err="1">
                <a:latin typeface="Times New Roman" panose="02020603050405020304" pitchFamily="18" charset="0"/>
                <a:cs typeface="Times New Roman" panose="02020603050405020304" pitchFamily="18" charset="0"/>
              </a:rPr>
              <a:t>WisdomPeterson</a:t>
            </a:r>
            <a:r>
              <a:rPr lang="en-US" sz="2200" dirty="0">
                <a:latin typeface="Times New Roman" panose="02020603050405020304" pitchFamily="18" charset="0"/>
                <a:cs typeface="Times New Roman" panose="02020603050405020304" pitchFamily="18" charset="0"/>
              </a:rPr>
              <a:t> and Seligman (2004) view the strength of wisdom as being different from intelligence and as a higher form of knowledge. It is used for the sake of oneself and others’ well-being. People with this strength see things through a wider lens.</a:t>
            </a:r>
            <a:endParaRPr lang="en-US" sz="2200" b="1" dirty="0">
              <a:latin typeface="Times New Roman" panose="02020603050405020304" pitchFamily="18" charset="0"/>
              <a:cs typeface="Times New Roman" panose="02020603050405020304" pitchFamily="18" charset="0"/>
            </a:endParaRPr>
          </a:p>
          <a:p>
            <a:pPr fontAlgn="base"/>
            <a:r>
              <a:rPr lang="en-US" sz="2200" dirty="0">
                <a:latin typeface="Times New Roman" panose="02020603050405020304" pitchFamily="18" charset="0"/>
                <a:cs typeface="Times New Roman" panose="02020603050405020304" pitchFamily="18" charset="0"/>
              </a:rPr>
              <a:t>In addition, perspective is all about experiences. Perspective or wisdom can be developed through life tasks and adjustments as well as coming to terms with life choices, life changes, and stressful life experiences. As Aristotle once </a:t>
            </a:r>
            <a:r>
              <a:rPr lang="en-US" sz="2200" dirty="0" smtClean="0">
                <a:latin typeface="Times New Roman" panose="02020603050405020304" pitchFamily="18" charset="0"/>
                <a:cs typeface="Times New Roman" panose="02020603050405020304" pitchFamily="18" charset="0"/>
              </a:rPr>
              <a:t>said</a:t>
            </a:r>
            <a:endParaRPr lang="en-US" sz="2200" b="1"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wisdom</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8ACD139-ACFC-4EFF-863D-C7484470F8B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DBA46235-77AE-4CD1-B959-857A0F8412D2}" type="slidenum">
              <a:rPr lang="en-US" smtClean="0"/>
              <a:t>9</a:t>
            </a:fld>
            <a:endParaRPr lang="en-US"/>
          </a:p>
        </p:txBody>
      </p:sp>
    </p:spTree>
    <p:extLst>
      <p:ext uri="{BB962C8B-B14F-4D97-AF65-F5344CB8AC3E}">
        <p14:creationId xmlns:p14="http://schemas.microsoft.com/office/powerpoint/2010/main" val="2288451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161</TotalTime>
  <Words>1180</Words>
  <Application>Microsoft Office PowerPoint</Application>
  <PresentationFormat>On-screen Show (4:3)</PresentationFormat>
  <Paragraphs>144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self knowledge ,  wisdom,  moderation </vt:lpstr>
      <vt:lpstr>Content </vt:lpstr>
      <vt:lpstr>Self knowledge</vt:lpstr>
      <vt:lpstr>Self knowledge</vt:lpstr>
      <vt:lpstr>Self knowledge</vt:lpstr>
      <vt:lpstr>wisdom</vt:lpstr>
      <vt:lpstr>wisdom</vt:lpstr>
      <vt:lpstr>wisdom</vt:lpstr>
      <vt:lpstr>wisdom</vt:lpstr>
      <vt:lpstr>Moderation</vt:lpstr>
      <vt:lpstr>Moderation</vt:lpstr>
      <vt:lpstr>Moderation</vt:lpstr>
      <vt:lpstr>Moderation</vt:lpstr>
      <vt:lpstr>Moderation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knowledge , wisdom, moderation</dc:title>
  <dc:creator>Saira Nazeer</dc:creator>
  <cp:lastModifiedBy>Windows User</cp:lastModifiedBy>
  <cp:revision>18</cp:revision>
  <dcterms:created xsi:type="dcterms:W3CDTF">2019-04-18T13:31:46Z</dcterms:created>
  <dcterms:modified xsi:type="dcterms:W3CDTF">2020-04-01T18:10:48Z</dcterms:modified>
</cp:coreProperties>
</file>